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12F93-88B6-3B4E-8E0E-BE92E020589D}" type="datetimeFigureOut">
              <a:rPr lang="en-US" smtClean="0"/>
              <a:t>16/11/18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9CCA5-C77A-B849-96C9-FE8CB4482D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987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DA04C-1D83-3143-85BD-6E530131E373}" type="datetimeFigureOut">
              <a:rPr lang="en-US" smtClean="0"/>
              <a:t>16/11/18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48B90-8A24-C24E-9623-F1615A34ECD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2341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C25F-CE8E-A544-8338-E6C8A2EEAD8D}" type="datetime1">
              <a:rPr lang="en-US" smtClean="0"/>
              <a:t>16/11/18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C491-8555-B446-B197-F8136856FDCC}" type="datetime1">
              <a:rPr lang="en-US" smtClean="0"/>
              <a:t>16/11/18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773F-0F90-6A47-9DED-2E668CF9E797}" type="datetime1">
              <a:rPr lang="en-US" smtClean="0"/>
              <a:t>16/11/18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0D09-D712-1442-B401-19316211AC8F}" type="datetime1">
              <a:rPr lang="en-US" smtClean="0"/>
              <a:t>16/11/18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5CACE-B1B8-FE45-9C2F-10CAED781CBB}" type="datetime1">
              <a:rPr lang="en-US" smtClean="0"/>
              <a:t>16/11/18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96FE-CE98-5E4B-B072-36AA54A326A4}" type="datetime1">
              <a:rPr lang="en-US" smtClean="0"/>
              <a:t>16/11/18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0B80-F5F4-5F43-8347-29C0191EC88B}" type="datetime1">
              <a:rPr lang="en-US" smtClean="0"/>
              <a:t>16/11/18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2A1C-1D26-9649-879C-6CA7D2129E0B}" type="datetime1">
              <a:rPr lang="en-US" smtClean="0"/>
              <a:t>16/11/18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C90A-2ED7-1B43-BA8A-B40FE89D6FC8}" type="datetime1">
              <a:rPr lang="en-US" smtClean="0"/>
              <a:t>16/11/18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A6C3-6BB9-2340-A203-68EAC1E8DCA5}" type="datetime1">
              <a:rPr lang="en-US" smtClean="0"/>
              <a:t>16/11/18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7059-33DB-C240-9E05-F2577FE3D175}" type="datetime1">
              <a:rPr lang="en-US" smtClean="0"/>
              <a:t>16/11/18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12A2EF5-3E7D-A14A-85A1-8D1586CACD5C}" type="datetime1">
              <a:rPr lang="en-US" smtClean="0"/>
              <a:t>16/11/18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mr-IN" smtClean="0"/>
              <a:t>SDP 16/11/18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Kobe </a:t>
            </a:r>
            <a:r>
              <a:rPr lang="en-GB" dirty="0" smtClean="0"/>
              <a:t>process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Where do we stand how can we move forward?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40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Need/wish to work together between RFMO</a:t>
            </a:r>
          </a:p>
          <a:p>
            <a:r>
              <a:rPr lang="en-GB" dirty="0" smtClean="0"/>
              <a:t>KOBE 1/2/3 (Kobe/San Sebastian/La Jolla)</a:t>
            </a:r>
          </a:p>
          <a:p>
            <a:r>
              <a:rPr lang="en-GB" dirty="0" smtClean="0"/>
              <a:t>Large scale meetings: long list of objectives/ Some very good outcomes. E.g. performance reviews, scientific communication tools: KOBE plot/ Kobe Matrix</a:t>
            </a:r>
          </a:p>
          <a:p>
            <a:r>
              <a:rPr lang="en-GB" dirty="0" smtClean="0"/>
              <a:t>After KOBE3: challenge to organise such a large meeting=&gt; Steering Committee format (chairs and exec directors)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 bit of </a:t>
            </a:r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9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82477"/>
            <a:ext cx="7408333" cy="424368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Also working in SC format is difficult to arrange. Video </a:t>
            </a:r>
            <a:r>
              <a:rPr lang="en-GB" dirty="0" err="1" smtClean="0"/>
              <a:t>conf</a:t>
            </a:r>
            <a:r>
              <a:rPr lang="en-GB" dirty="0" smtClean="0"/>
              <a:t>/</a:t>
            </a:r>
            <a:r>
              <a:rPr lang="en-GB" dirty="0" err="1" smtClean="0"/>
              <a:t>teleconf</a:t>
            </a:r>
            <a:r>
              <a:rPr lang="en-GB" dirty="0" smtClean="0"/>
              <a:t>/meeting at certain events (COFI event meetings worked best)</a:t>
            </a:r>
          </a:p>
          <a:p>
            <a:r>
              <a:rPr lang="en-GB" dirty="0" smtClean="0"/>
              <a:t>Cooperation under the SC is too limited. It is fine, it is good but no good enough. Little work on substance.</a:t>
            </a:r>
          </a:p>
          <a:p>
            <a:r>
              <a:rPr lang="en-GB" dirty="0" smtClean="0"/>
              <a:t>The RFMO community needs a better tool. Has been addressed also by ABNJ common ocean project</a:t>
            </a:r>
          </a:p>
          <a:p>
            <a:r>
              <a:rPr lang="en-GB" dirty="0" smtClean="0"/>
              <a:t>Two other interesting evolutions: </a:t>
            </a:r>
          </a:p>
          <a:p>
            <a:pPr lvl="1"/>
            <a:r>
              <a:rPr lang="en-GB" dirty="0" smtClean="0"/>
              <a:t>topical meetings organised by CPCs/Stakeholders (e.g. Fads organised by ICCAT in Madrid)</a:t>
            </a:r>
          </a:p>
          <a:p>
            <a:pPr lvl="1"/>
            <a:r>
              <a:rPr lang="en-GB" dirty="0" smtClean="0"/>
              <a:t>FAO ABNJ financed working meetings at RFMO staff level (e.g. compliance officers) and supported various projects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Comment after seven years of Steering Committee work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13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Communication/cooperation at RFMO secretariat level</a:t>
            </a:r>
          </a:p>
          <a:p>
            <a:r>
              <a:rPr lang="en-GB" dirty="0" smtClean="0"/>
              <a:t>Cooperation at level of CPCs/stakeholders on particular themes</a:t>
            </a:r>
          </a:p>
          <a:p>
            <a:r>
              <a:rPr lang="en-GB" dirty="0" smtClean="0"/>
              <a:t>High level thinking and coordination on new challenges and future agendas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need?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63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Inherent in our work: Fads/ by-catch/ Scientific methods/capacity building/Compliance/reporting standards/technical standards (e.g. Observers)/ communication</a:t>
            </a:r>
            <a:r>
              <a:rPr lang="en-GB" dirty="0" smtClean="0"/>
              <a:t>/on-</a:t>
            </a:r>
            <a:r>
              <a:rPr lang="en-GB" smtClean="0"/>
              <a:t>line reporting..</a:t>
            </a:r>
            <a:r>
              <a:rPr lang="en-GB" dirty="0" smtClean="0"/>
              <a:t>.</a:t>
            </a:r>
          </a:p>
          <a:p>
            <a:r>
              <a:rPr lang="en-GB" dirty="0" smtClean="0"/>
              <a:t>Inform members of the RFMOs on issues raised in other </a:t>
            </a:r>
            <a:r>
              <a:rPr lang="en-GB" dirty="0" err="1" smtClean="0"/>
              <a:t>fora</a:t>
            </a:r>
            <a:r>
              <a:rPr lang="en-GB" dirty="0" smtClean="0"/>
              <a:t> (BBNJ, WTO, MEAs)</a:t>
            </a:r>
          </a:p>
          <a:p>
            <a:r>
              <a:rPr lang="en-GB" dirty="0" smtClean="0"/>
              <a:t>Participate and report on such discussions (e.g. WTO on SDG 14.6). Invite such </a:t>
            </a:r>
            <a:r>
              <a:rPr lang="en-GB" dirty="0" err="1" smtClean="0"/>
              <a:t>fora</a:t>
            </a:r>
            <a:r>
              <a:rPr lang="en-GB" dirty="0" smtClean="0"/>
              <a:t> to reach out to the RFMO world.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Themes/challenges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95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Develop a three pillar approach:</a:t>
            </a:r>
          </a:p>
          <a:p>
            <a:r>
              <a:rPr lang="en-GB" dirty="0" smtClean="0"/>
              <a:t>Pillar 1: continue the cooperation within the SC (operational secretariat level)</a:t>
            </a:r>
          </a:p>
          <a:p>
            <a:r>
              <a:rPr lang="en-GB" dirty="0" smtClean="0"/>
              <a:t>Pillar 2: organise more thematic cooperation (2019: FADs (IATTC led), by-catch (ICCAT led), other (continue MSE)</a:t>
            </a:r>
          </a:p>
          <a:p>
            <a:r>
              <a:rPr lang="en-GB" dirty="0" smtClean="0"/>
              <a:t>Pillar 3: a new large scale meeting? “Intermediate size” meeting? Hall of thinking. No negotiation forum.</a:t>
            </a:r>
          </a:p>
          <a:p>
            <a:pPr lvl="2"/>
            <a:r>
              <a:rPr lang="en-GB" dirty="0" smtClean="0"/>
              <a:t>Pro: Inclusive process/ strategic/LT forward looking/served us well in the past</a:t>
            </a:r>
          </a:p>
          <a:p>
            <a:pPr lvl="2"/>
            <a:r>
              <a:rPr lang="en-GB" dirty="0" smtClean="0"/>
              <a:t>Contra: difficult/needs to be well prepared/needs real commitment by participants to engage/</a:t>
            </a:r>
          </a:p>
          <a:p>
            <a:pPr lvl="2"/>
            <a:r>
              <a:rPr lang="en-GB" dirty="0" smtClean="0"/>
              <a:t>Opportunity: FAO might support this under FAO/ABNJ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69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Entrust your Chair and Executive secretary to remain committed</a:t>
            </a:r>
          </a:p>
          <a:p>
            <a:r>
              <a:rPr lang="en-GB" dirty="0" smtClean="0"/>
              <a:t>Give your views, as members of this RFMO, to engage in these processes. Especially, lay down your views on a possible large meeting.</a:t>
            </a:r>
          </a:p>
          <a:p>
            <a:r>
              <a:rPr lang="en-GB" dirty="0" smtClean="0"/>
              <a:t>Give your views on the suggestion to distribute, through the secretariat, a questionnaire with topics and open questions.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Question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SDP 16/11/18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94</TotalTime>
  <Words>543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Kobe process </vt:lpstr>
      <vt:lpstr>A bit of history</vt:lpstr>
      <vt:lpstr>Comment after seven years of Steering Committee work</vt:lpstr>
      <vt:lpstr>What do we need?</vt:lpstr>
      <vt:lpstr>Themes/challenges</vt:lpstr>
      <vt:lpstr>Proposal</vt:lpstr>
      <vt:lpstr>Question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Kobe process </dc:title>
  <dc:creator>stefaan DEPYPERE</dc:creator>
  <cp:lastModifiedBy>stefaan DEPYPERE</cp:lastModifiedBy>
  <cp:revision>11</cp:revision>
  <dcterms:created xsi:type="dcterms:W3CDTF">2018-11-12T17:16:38Z</dcterms:created>
  <dcterms:modified xsi:type="dcterms:W3CDTF">2018-11-16T13:11:41Z</dcterms:modified>
</cp:coreProperties>
</file>